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1" r:id="rId9"/>
    <p:sldId id="265" r:id="rId10"/>
    <p:sldId id="260" r:id="rId11"/>
    <p:sldId id="266" r:id="rId12"/>
    <p:sldId id="268" r:id="rId13"/>
    <p:sldId id="267" r:id="rId14"/>
    <p:sldId id="269" r:id="rId15"/>
    <p:sldId id="270" r:id="rId16"/>
  </p:sldIdLst>
  <p:sldSz cx="9144000" cy="5143500" type="screen16x9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28" autoAdjust="0"/>
  </p:normalViewPr>
  <p:slideViewPr>
    <p:cSldViewPr>
      <p:cViewPr varScale="1">
        <p:scale>
          <a:sx n="134" d="100"/>
          <a:sy n="134" d="100"/>
        </p:scale>
        <p:origin x="-7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CCBF9-483D-410C-BF59-9F23952B54AD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B35FE-2759-4C59-96FA-CA2D6657F22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550069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kalinada.hr/skladbe.php?p=147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dSYjWk3pcs" TargetMode="External"/><Relationship Id="rId3" Type="http://schemas.openxmlformats.org/officeDocument/2006/relationships/hyperlink" Target="https://www.youtube.com/watch?v=oEQ_2PlE_EY" TargetMode="External"/><Relationship Id="rId7" Type="http://schemas.openxmlformats.org/officeDocument/2006/relationships/hyperlink" Target="https://www.youtube.com/watch?v=su70TfXHY9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5Ip4wq4Rsy8" TargetMode="External"/><Relationship Id="rId5" Type="http://schemas.openxmlformats.org/officeDocument/2006/relationships/hyperlink" Target="https://www.youtube.com/watch?v=Kx0xCp0bmVQ" TargetMode="External"/><Relationship Id="rId4" Type="http://schemas.openxmlformats.org/officeDocument/2006/relationships/hyperlink" Target="https://www.youtube.com/watch?v=d4HS9B2Dx6g" TargetMode="External"/><Relationship Id="rId9" Type="http://schemas.openxmlformats.org/officeDocument/2006/relationships/hyperlink" Target="https://www.youtube.com/watch?v=1xKraYlRkWg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irodahrvatske.com/planin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fija.hr/rjecnik/dalmatinski-tip-obal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-MUgi-nFGc&amp;t=42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fija.hr/hrvatska/rasirenost-krsa-u-hrvatskoj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SbPLpGakA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strapedia.hr/hrv/3426/polje-cepic/istra-a-z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rU60ut-vd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npkrka.hr/stranice/geoloska-obiljezja-i-nastanak-rijeke-krke/87.html" TargetMode="External"/><Relationship Id="rId4" Type="http://schemas.openxmlformats.org/officeDocument/2006/relationships/hyperlink" Target="https://www.youtube.com/watch?v=W8JqFI-GkQU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pfEJ16Mmj8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oEd9AAxJIRY" TargetMode="External"/><Relationship Id="rId5" Type="http://schemas.openxmlformats.org/officeDocument/2006/relationships/hyperlink" Target="https://www.youtube.com/watch?v=Qha6U8PZmGU" TargetMode="External"/><Relationship Id="rId4" Type="http://schemas.openxmlformats.org/officeDocument/2006/relationships/hyperlink" Target="https://www.youtube.com/watch?v=BS01FVT0h6c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8QXGdGAk9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Dalmatinske</a:t>
            </a:r>
            <a:r>
              <a:rPr lang="hr-HR" baseline="0" dirty="0" smtClean="0"/>
              <a:t> suza (Z. Runjić) </a:t>
            </a:r>
            <a:r>
              <a:rPr lang="hr-HR" dirty="0" smtClean="0">
                <a:hlinkClick r:id="rId3"/>
              </a:rPr>
              <a:t>http://www.skalinada.hr/skladbe.php?p=147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11735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err="1" smtClean="0"/>
              <a:t>Stajnica</a:t>
            </a:r>
            <a:r>
              <a:rPr lang="hr-HR" dirty="0" smtClean="0"/>
              <a:t> s pogledom</a:t>
            </a:r>
            <a:r>
              <a:rPr lang="hr-HR" baseline="0" dirty="0" smtClean="0"/>
              <a:t> na Malu i Veliku Kapelu: </a:t>
            </a:r>
            <a:r>
              <a:rPr lang="hr-HR" dirty="0" smtClean="0">
                <a:hlinkClick r:id="rId3"/>
              </a:rPr>
              <a:t>https://www.youtube.com/watch?v=oEQ_2PlE_EY</a:t>
            </a:r>
            <a:endParaRPr lang="hr-HR" dirty="0" smtClean="0"/>
          </a:p>
          <a:p>
            <a:r>
              <a:rPr lang="hr-HR" dirty="0" smtClean="0"/>
              <a:t>Bajkovita Hrvatska:</a:t>
            </a:r>
            <a:r>
              <a:rPr lang="hr-HR" baseline="0" dirty="0" smtClean="0"/>
              <a:t> NP Risnjak </a:t>
            </a:r>
            <a:r>
              <a:rPr lang="hr-HR" dirty="0" smtClean="0">
                <a:hlinkClick r:id="rId4"/>
              </a:rPr>
              <a:t>https://www.youtube.com/watch?v=d4HS9B2Dx6g</a:t>
            </a:r>
            <a:endParaRPr lang="hr-HR" dirty="0" smtClean="0"/>
          </a:p>
          <a:p>
            <a:r>
              <a:rPr lang="hr-HR" dirty="0" smtClean="0"/>
              <a:t>NP Risnjak:</a:t>
            </a:r>
            <a:r>
              <a:rPr lang="hr-HR" baseline="0" dirty="0" smtClean="0"/>
              <a:t> </a:t>
            </a:r>
            <a:r>
              <a:rPr lang="hr-HR" dirty="0" smtClean="0">
                <a:hlinkClick r:id="rId5"/>
              </a:rPr>
              <a:t>https://www.youtube.com/watch?v=Kx0xCp0bmVQ</a:t>
            </a:r>
            <a:endParaRPr lang="hr-HR" dirty="0" smtClean="0"/>
          </a:p>
          <a:p>
            <a:r>
              <a:rPr lang="hr-HR" dirty="0" smtClean="0"/>
              <a:t>Bajkovita Hrvatska, NP Sjeverni Velebit: </a:t>
            </a:r>
            <a:r>
              <a:rPr lang="hr-HR" dirty="0" smtClean="0">
                <a:hlinkClick r:id="rId6"/>
              </a:rPr>
              <a:t>https://www.youtube.com/watch?v=5Ip4wq4Rsy8</a:t>
            </a:r>
            <a:endParaRPr lang="hr-HR" dirty="0" smtClean="0"/>
          </a:p>
          <a:p>
            <a:r>
              <a:rPr lang="hr-HR" dirty="0" smtClean="0"/>
              <a:t>Biciklom po Velebitu: </a:t>
            </a:r>
            <a:r>
              <a:rPr lang="hr-HR" dirty="0" smtClean="0">
                <a:hlinkClick r:id="rId7"/>
              </a:rPr>
              <a:t>https://www.youtube.com/watch?v=su70TfXHY9s</a:t>
            </a:r>
            <a:endParaRPr lang="hr-HR" dirty="0" smtClean="0"/>
          </a:p>
          <a:p>
            <a:r>
              <a:rPr lang="hr-HR" dirty="0" smtClean="0"/>
              <a:t>Lička Plješivica: </a:t>
            </a:r>
            <a:r>
              <a:rPr lang="hr-HR" dirty="0" smtClean="0">
                <a:hlinkClick r:id="rId8"/>
              </a:rPr>
              <a:t>https://www.youtube.com/watch?v=BdSYjWk3pcs</a:t>
            </a:r>
            <a:endParaRPr lang="hr-HR" dirty="0" smtClean="0"/>
          </a:p>
          <a:p>
            <a:r>
              <a:rPr lang="hr-HR" dirty="0" smtClean="0"/>
              <a:t>Senjsko bilo: </a:t>
            </a:r>
            <a:r>
              <a:rPr lang="hr-HR" dirty="0" smtClean="0">
                <a:hlinkClick r:id="rId9"/>
              </a:rPr>
              <a:t>https://www.youtube.com/watch?v=1xKraYlRkWg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1096-2B80-4B39-97AD-92A66C9710FB}" type="slidenum">
              <a:rPr lang="hr-HR" smtClean="0"/>
              <a:pPr/>
              <a:t>12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356403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mtClean="0">
                <a:hlinkClick r:id="rId3"/>
              </a:rPr>
              <a:t>http://prirodahrvatske.com/planine/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3904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http://www.geografija.hr/rjecnik/dalmatinski-tip-obale/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14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34807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Primorska Hrvatska: </a:t>
            </a:r>
            <a:r>
              <a:rPr lang="hr-HR" dirty="0" smtClean="0">
                <a:hlinkClick r:id="rId3"/>
              </a:rPr>
              <a:t>https://www.youtube.com/watch?v=0-MUgi-nFGc&amp;t=42s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6243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http://www.geografija.hr/hrvatska/rasirenost-krsa-u-hrvatskoj/</a:t>
            </a:r>
            <a:endParaRPr lang="hr-HR" dirty="0" smtClean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4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3393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Sinjsko polje: </a:t>
            </a:r>
            <a:r>
              <a:rPr lang="hr-HR" dirty="0" smtClean="0">
                <a:hlinkClick r:id="rId3"/>
              </a:rPr>
              <a:t>https://www.youtube.com/watch?v=QSbPLpGakAs</a:t>
            </a:r>
            <a:endParaRPr lang="hr-HR" dirty="0" smtClean="0"/>
          </a:p>
          <a:p>
            <a:r>
              <a:rPr lang="hr-HR" dirty="0" smtClean="0">
                <a:hlinkClick r:id="rId4"/>
              </a:rPr>
              <a:t>https://www.istrapedia.hr/hrv/3426/polje-cepic/istra-a-z/</a:t>
            </a:r>
            <a:r>
              <a:rPr lang="hr-HR" dirty="0" smtClean="0"/>
              <a:t> Čepić polje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1096-2B80-4B39-97AD-92A66C9710FB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9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https://www.youtube.com/watch?v=8rU60ut-vds</a:t>
            </a:r>
            <a:r>
              <a:rPr lang="hr-HR" dirty="0" smtClean="0"/>
              <a:t> NP Krka</a:t>
            </a:r>
          </a:p>
          <a:p>
            <a:r>
              <a:rPr lang="hr-HR" dirty="0" smtClean="0">
                <a:hlinkClick r:id="rId4"/>
              </a:rPr>
              <a:t>https://www.youtube.com/watch?v=W8JqFI-GkQU</a:t>
            </a:r>
            <a:r>
              <a:rPr lang="hr-HR" dirty="0" smtClean="0"/>
              <a:t> kanjon </a:t>
            </a:r>
            <a:r>
              <a:rPr lang="hr-HR" dirty="0" err="1" smtClean="0"/>
              <a:t>Čikole</a:t>
            </a:r>
            <a:endParaRPr lang="hr-H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>
                <a:hlinkClick r:id="rId5"/>
              </a:rPr>
              <a:t>http://www.npkrka.hr/stranice/geoloska-obiljezja-i-nastanak-rijeke-krke/87.html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1096-2B80-4B39-97AD-92A66C9710FB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9315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2255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Iz Školskog geografskog leksikona: http://www.geografija.hr/rjecnik/prikazi-rijec/flis/?KeepThis=true&amp;TB_iframe=true&amp;height=250&amp;width=400&amp;modal=true</a:t>
            </a:r>
          </a:p>
          <a:p>
            <a:r>
              <a:rPr lang="hr-HR" dirty="0" smtClean="0"/>
              <a:t>Više o </a:t>
            </a:r>
            <a:r>
              <a:rPr lang="hr-HR" dirty="0" err="1" smtClean="0"/>
              <a:t>flišu</a:t>
            </a:r>
            <a:r>
              <a:rPr lang="hr-HR" baseline="0" dirty="0" smtClean="0"/>
              <a:t> u Istri: http://www.geografija.hr/geografijafoto/atlas/istra</a:t>
            </a:r>
          </a:p>
          <a:p>
            <a:r>
              <a:rPr lang="hr-HR" baseline="0" dirty="0" err="1" smtClean="0"/>
              <a:t>Flišna</a:t>
            </a:r>
            <a:r>
              <a:rPr lang="hr-HR" baseline="0" dirty="0" smtClean="0"/>
              <a:t> pobrđa i udoline nastali su u </a:t>
            </a:r>
            <a:r>
              <a:rPr lang="hr-HR" baseline="0" dirty="0" err="1" smtClean="0"/>
              <a:t>mekšm</a:t>
            </a:r>
            <a:r>
              <a:rPr lang="hr-HR" baseline="0" dirty="0" smtClean="0"/>
              <a:t> sedimentima koji čine nepropusne naslage smještene između vapnenačkih krških uzvisina.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51096-2B80-4B39-97AD-92A66C9710FB}" type="slidenum">
              <a:rPr lang="hr-HR" smtClean="0"/>
              <a:pPr/>
              <a:t>9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352147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>
                <a:hlinkClick r:id="rId3"/>
              </a:rPr>
              <a:t>https://www.youtube.com/watch?v=GpfEJ16Mmj8</a:t>
            </a:r>
            <a:r>
              <a:rPr lang="hr-HR" dirty="0" smtClean="0"/>
              <a:t> dolina Mirne</a:t>
            </a:r>
          </a:p>
          <a:p>
            <a:r>
              <a:rPr lang="hr-HR" dirty="0" smtClean="0">
                <a:hlinkClick r:id="rId4"/>
              </a:rPr>
              <a:t>https://www.youtube.com/watch?v=BS01FVT0h6c</a:t>
            </a:r>
            <a:r>
              <a:rPr lang="hr-HR" dirty="0" smtClean="0"/>
              <a:t> dolina Mirne</a:t>
            </a:r>
          </a:p>
          <a:p>
            <a:r>
              <a:rPr lang="hr-HR" dirty="0" smtClean="0"/>
              <a:t>Bajkovita Hrvatska: dolina Neretve </a:t>
            </a:r>
            <a:r>
              <a:rPr lang="hr-HR" dirty="0" smtClean="0">
                <a:hlinkClick r:id="rId5"/>
              </a:rPr>
              <a:t>https://www.youtube.com/watch?v=Qha6U8PZmGU</a:t>
            </a:r>
            <a:endParaRPr lang="hr-HR" dirty="0" smtClean="0"/>
          </a:p>
          <a:p>
            <a:r>
              <a:rPr lang="hr-HR" dirty="0" smtClean="0"/>
              <a:t>Dolina Neretve: </a:t>
            </a:r>
            <a:r>
              <a:rPr lang="hr-HR" dirty="0" smtClean="0">
                <a:hlinkClick r:id="rId6"/>
              </a:rPr>
              <a:t>https://www.youtube.com/watch?v=oEd9AAxJIRY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04431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Mosor: </a:t>
            </a:r>
            <a:r>
              <a:rPr lang="hr-HR" dirty="0" smtClean="0">
                <a:hlinkClick r:id="rId3"/>
              </a:rPr>
              <a:t>https://www.youtube.com/watch?v=J8QXGdGAk9A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B35FE-2759-4C59-96FA-CA2D6657F224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87831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0029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8229600" cy="71323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3637"/>
            <a:ext cx="8229600" cy="30309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2472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383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90874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15375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7610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809861"/>
            <a:ext cx="1728192" cy="33363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554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5395"/>
            <a:ext cx="8229600" cy="302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ADFE-F8E7-40E7-808B-234CA2FB8044}" type="datetimeFigureOut">
              <a:rPr lang="hr-HR" smtClean="0"/>
              <a:pPr/>
              <a:t>30.5.2019.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8543-5F56-45BB-BC09-25B1832FEAFE}" type="slidenum">
              <a:rPr lang="hr-HR" smtClean="0"/>
              <a:pPr/>
              <a:t>‹#›</a:t>
            </a:fld>
            <a:endParaRPr lang="hr-HR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9" cstate="print"/>
          <a:srcRect t="42413" r="2439" b="39378"/>
          <a:stretch>
            <a:fillRect/>
          </a:stretch>
        </p:blipFill>
        <p:spPr bwMode="auto">
          <a:xfrm>
            <a:off x="0" y="0"/>
            <a:ext cx="9144000" cy="72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652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Reljefna obilježja Primorske Hrvatske 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Nastavna tema: Reljef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59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23678"/>
            <a:ext cx="3178696" cy="2670944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Krško-riječni reljef</a:t>
            </a:r>
          </a:p>
          <a:p>
            <a:r>
              <a:rPr lang="hr-HR" dirty="0" smtClean="0"/>
              <a:t>Široke naplavne ravnice:</a:t>
            </a:r>
          </a:p>
          <a:p>
            <a:r>
              <a:rPr lang="hr-HR" dirty="0" smtClean="0"/>
              <a:t>Mirna</a:t>
            </a:r>
          </a:p>
          <a:p>
            <a:r>
              <a:rPr lang="hr-HR" dirty="0" smtClean="0"/>
              <a:t>Neretva</a:t>
            </a:r>
            <a:endParaRPr lang="hr-HR" dirty="0"/>
          </a:p>
        </p:txBody>
      </p:sp>
      <p:sp>
        <p:nvSpPr>
          <p:cNvPr id="5" name="Naslov 1"/>
          <p:cNvSpPr txBox="1">
            <a:spLocks/>
          </p:cNvSpPr>
          <p:nvPr/>
        </p:nvSpPr>
        <p:spPr>
          <a:xfrm>
            <a:off x="457200" y="771550"/>
            <a:ext cx="325070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100" b="1" dirty="0" smtClean="0"/>
              <a:t>Ravničarski oblici reljefa: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19" y="967717"/>
            <a:ext cx="2291434" cy="152762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482467"/>
            <a:ext cx="2844552" cy="223264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17823"/>
            <a:ext cx="3317565" cy="221171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315797"/>
            <a:ext cx="2238901" cy="1399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87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743430"/>
            <a:ext cx="7921813" cy="440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 rot="20921952">
            <a:off x="5146308" y="2876175"/>
            <a:ext cx="448459" cy="20345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654779">
            <a:off x="4173191" y="2427993"/>
            <a:ext cx="448459" cy="20345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654779">
            <a:off x="5049329" y="2694867"/>
            <a:ext cx="448459" cy="20345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597935" y="2837205"/>
            <a:ext cx="342218" cy="203453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11" name="Naslov 1"/>
          <p:cNvSpPr txBox="1">
            <a:spLocks/>
          </p:cNvSpPr>
          <p:nvPr/>
        </p:nvSpPr>
        <p:spPr>
          <a:xfrm>
            <a:off x="179512" y="3867894"/>
            <a:ext cx="325070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 err="1" smtClean="0"/>
              <a:t>Sredogorja</a:t>
            </a:r>
            <a:r>
              <a:rPr lang="hr-HR" sz="2800" b="1" dirty="0" smtClean="0"/>
              <a:t>, gora: 500-1000 m </a:t>
            </a:r>
            <a:r>
              <a:rPr lang="hr-HR" sz="2800" b="1" dirty="0" err="1" smtClean="0"/>
              <a:t>n.v</a:t>
            </a:r>
            <a:r>
              <a:rPr lang="hr-HR" sz="2800" b="1" dirty="0" smtClean="0"/>
              <a:t>.</a:t>
            </a:r>
            <a:endParaRPr lang="hr-HR" sz="4000" dirty="0"/>
          </a:p>
        </p:txBody>
      </p:sp>
    </p:spTree>
    <p:extLst>
      <p:ext uri="{BB962C8B-B14F-4D97-AF65-F5344CB8AC3E}">
        <p14:creationId xmlns="" xmlns:p14="http://schemas.microsoft.com/office/powerpoint/2010/main" val="270918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b="1" dirty="0"/>
              <a:t>Planinski reljef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&gt; 1000 </a:t>
            </a:r>
            <a:r>
              <a:rPr lang="hr-HR" dirty="0" smtClean="0"/>
              <a:t>m</a:t>
            </a:r>
          </a:p>
          <a:p>
            <a:pPr lvl="0"/>
            <a:r>
              <a:rPr lang="hr-HR" dirty="0"/>
              <a:t>dio dinarskog planinskog </a:t>
            </a:r>
            <a:r>
              <a:rPr lang="hr-HR" dirty="0" smtClean="0"/>
              <a:t>sustava</a:t>
            </a:r>
          </a:p>
          <a:p>
            <a:pPr lvl="0"/>
            <a:r>
              <a:rPr lang="hr-HR" dirty="0" smtClean="0"/>
              <a:t>mlade planine</a:t>
            </a:r>
          </a:p>
          <a:p>
            <a:pPr lvl="0"/>
            <a:r>
              <a:rPr lang="hr-HR" dirty="0" smtClean="0"/>
              <a:t>taloženje </a:t>
            </a:r>
            <a:r>
              <a:rPr lang="hr-HR" dirty="0"/>
              <a:t>vapnenca i </a:t>
            </a:r>
            <a:r>
              <a:rPr lang="hr-HR" dirty="0" smtClean="0"/>
              <a:t>dolomita</a:t>
            </a:r>
            <a:endParaRPr lang="hr-HR" dirty="0"/>
          </a:p>
          <a:p>
            <a:r>
              <a:rPr lang="hr-HR" dirty="0"/>
              <a:t>Ćićarija, Učka, </a:t>
            </a:r>
            <a:r>
              <a:rPr lang="hr-HR" dirty="0" smtClean="0"/>
              <a:t>Dinara </a:t>
            </a:r>
            <a:r>
              <a:rPr lang="hr-HR" i="1" dirty="0"/>
              <a:t>(Dinara 1831 m, najviši vrh u Hrvatskoj) </a:t>
            </a:r>
            <a:r>
              <a:rPr lang="hr-HR" dirty="0"/>
              <a:t>Kamešnica, </a:t>
            </a:r>
            <a:r>
              <a:rPr lang="hr-HR" dirty="0" err="1"/>
              <a:t>Promina</a:t>
            </a:r>
            <a:r>
              <a:rPr lang="hr-HR" dirty="0"/>
              <a:t>, Svilaja, Biokovo, Sniježnica</a:t>
            </a:r>
          </a:p>
        </p:txBody>
      </p:sp>
    </p:spTree>
    <p:extLst>
      <p:ext uri="{BB962C8B-B14F-4D97-AF65-F5344CB8AC3E}">
        <p14:creationId xmlns="" xmlns:p14="http://schemas.microsoft.com/office/powerpoint/2010/main" val="2997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622" y="751178"/>
            <a:ext cx="7902278" cy="438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Oval 5"/>
          <p:cNvSpPr/>
          <p:nvPr/>
        </p:nvSpPr>
        <p:spPr>
          <a:xfrm rot="654779">
            <a:off x="1201338" y="1307071"/>
            <a:ext cx="507299" cy="193204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31" name="Oval 6"/>
          <p:cNvSpPr/>
          <p:nvPr/>
        </p:nvSpPr>
        <p:spPr>
          <a:xfrm rot="3666080">
            <a:off x="1480246" y="1495856"/>
            <a:ext cx="452108" cy="212922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39" name="Oval 14"/>
          <p:cNvSpPr/>
          <p:nvPr/>
        </p:nvSpPr>
        <p:spPr>
          <a:xfrm rot="682113">
            <a:off x="4547376" y="2203276"/>
            <a:ext cx="937239" cy="283695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40" name="Oval 15"/>
          <p:cNvSpPr/>
          <p:nvPr/>
        </p:nvSpPr>
        <p:spPr>
          <a:xfrm rot="1171125">
            <a:off x="5344106" y="2476747"/>
            <a:ext cx="449217" cy="172319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41" name="Oval 16"/>
          <p:cNvSpPr/>
          <p:nvPr/>
        </p:nvSpPr>
        <p:spPr>
          <a:xfrm rot="2867372">
            <a:off x="4447238" y="2505349"/>
            <a:ext cx="449217" cy="172319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42" name="Oval 17"/>
          <p:cNvSpPr/>
          <p:nvPr/>
        </p:nvSpPr>
        <p:spPr>
          <a:xfrm rot="1462887">
            <a:off x="4772459" y="2505790"/>
            <a:ext cx="534040" cy="248738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43" name="Oval 18"/>
          <p:cNvSpPr/>
          <p:nvPr/>
        </p:nvSpPr>
        <p:spPr>
          <a:xfrm rot="1462887">
            <a:off x="5755431" y="2862770"/>
            <a:ext cx="534040" cy="248738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44" name="Oval 19"/>
          <p:cNvSpPr/>
          <p:nvPr/>
        </p:nvSpPr>
        <p:spPr>
          <a:xfrm rot="671282">
            <a:off x="7754447" y="3289428"/>
            <a:ext cx="534040" cy="197586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sp>
        <p:nvSpPr>
          <p:cNvPr id="47" name="Rounded Rectangle 22"/>
          <p:cNvSpPr/>
          <p:nvPr/>
        </p:nvSpPr>
        <p:spPr>
          <a:xfrm>
            <a:off x="6727299" y="4304772"/>
            <a:ext cx="2357454" cy="6429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>
                <a:sym typeface="Wingdings" pitchFamily="2" charset="2"/>
              </a:rPr>
              <a:t> Naša najviša planina</a:t>
            </a:r>
          </a:p>
        </p:txBody>
      </p:sp>
      <p:sp>
        <p:nvSpPr>
          <p:cNvPr id="48" name="Rounded Rectangle 23"/>
          <p:cNvSpPr/>
          <p:nvPr/>
        </p:nvSpPr>
        <p:spPr>
          <a:xfrm>
            <a:off x="6727575" y="3891697"/>
            <a:ext cx="2357454" cy="11430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>
                <a:sym typeface="Wingdings" pitchFamily="2" charset="2"/>
              </a:rPr>
              <a:t>3. planina po visini (Sv. Jure)</a:t>
            </a:r>
          </a:p>
          <a:p>
            <a:pPr algn="ctr"/>
            <a:r>
              <a:rPr lang="hr-HR" dirty="0">
                <a:sym typeface="Wingdings" pitchFamily="2" charset="2"/>
              </a:rPr>
              <a:t>Park prirode</a:t>
            </a:r>
          </a:p>
        </p:txBody>
      </p:sp>
      <p:sp>
        <p:nvSpPr>
          <p:cNvPr id="49" name="Rounded Rectangle 24"/>
          <p:cNvSpPr/>
          <p:nvPr/>
        </p:nvSpPr>
        <p:spPr>
          <a:xfrm>
            <a:off x="276260" y="3804706"/>
            <a:ext cx="2357454" cy="114300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>
                <a:sym typeface="Wingdings" pitchFamily="2" charset="2"/>
              </a:rPr>
              <a:t>Najviša planina Istarskog poluotoka</a:t>
            </a:r>
          </a:p>
          <a:p>
            <a:pPr algn="ctr"/>
            <a:r>
              <a:rPr lang="hr-HR" dirty="0">
                <a:sym typeface="Wingdings" pitchFamily="2" charset="2"/>
              </a:rPr>
              <a:t>Vojak (1396 m)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9292" y="901019"/>
            <a:ext cx="4640978" cy="332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 descr="E:\Pictures\škole u prirodi 2013\2013-06-04 12.48.00.jpg"/>
          <p:cNvPicPr>
            <a:picLocks noChangeAspect="1" noChangeArrowheads="1"/>
          </p:cNvPicPr>
          <p:nvPr/>
        </p:nvPicPr>
        <p:blipFill>
          <a:blip r:embed="rId5" cstate="print"/>
          <a:srcRect t="8333" r="7031" b="22916"/>
          <a:stretch>
            <a:fillRect/>
          </a:stretch>
        </p:blipFill>
        <p:spPr bwMode="auto">
          <a:xfrm>
            <a:off x="112827" y="2367258"/>
            <a:ext cx="4765762" cy="2643206"/>
          </a:xfrm>
          <a:prstGeom prst="rect">
            <a:avLst/>
          </a:prstGeom>
          <a:noFill/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97" y="2629096"/>
            <a:ext cx="5529547" cy="246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Slika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62" y="893130"/>
            <a:ext cx="4718834" cy="3114742"/>
          </a:xfrm>
          <a:prstGeom prst="rect">
            <a:avLst/>
          </a:prstGeom>
        </p:spPr>
      </p:pic>
      <p:sp>
        <p:nvSpPr>
          <p:cNvPr id="56" name="Oval 10"/>
          <p:cNvSpPr/>
          <p:nvPr/>
        </p:nvSpPr>
        <p:spPr>
          <a:xfrm rot="1480783">
            <a:off x="2573163" y="1935283"/>
            <a:ext cx="1414138" cy="378268"/>
          </a:xfrm>
          <a:prstGeom prst="ellipse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hr-HR" sz="1000" dirty="0">
              <a:solidFill>
                <a:schemeClr val="tx1"/>
              </a:solidFill>
            </a:endParaRPr>
          </a:p>
        </p:txBody>
      </p:sp>
      <p:pic>
        <p:nvPicPr>
          <p:cNvPr id="57" name="Slika 5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88941" y="893130"/>
            <a:ext cx="3505200" cy="2628900"/>
          </a:xfrm>
          <a:prstGeom prst="rect">
            <a:avLst/>
          </a:prstGeom>
        </p:spPr>
      </p:pic>
      <p:sp>
        <p:nvSpPr>
          <p:cNvPr id="58" name="Rounded Rectangle 21"/>
          <p:cNvSpPr/>
          <p:nvPr/>
        </p:nvSpPr>
        <p:spPr>
          <a:xfrm>
            <a:off x="243428" y="3794000"/>
            <a:ext cx="2357454" cy="11430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>
                <a:sym typeface="Wingdings" pitchFamily="2" charset="2"/>
              </a:rPr>
              <a:t>Park prirode</a:t>
            </a:r>
          </a:p>
          <a:p>
            <a:pPr algn="ctr"/>
            <a:r>
              <a:rPr lang="hr-HR" dirty="0">
                <a:sym typeface="Wingdings" pitchFamily="2" charset="2"/>
              </a:rPr>
              <a:t>NP Sjeverni Velebit</a:t>
            </a:r>
          </a:p>
          <a:p>
            <a:pPr algn="ctr"/>
            <a:r>
              <a:rPr lang="hr-HR" dirty="0">
                <a:sym typeface="Wingdings" pitchFamily="2" charset="2"/>
              </a:rPr>
              <a:t>NP Paklenica</a:t>
            </a:r>
          </a:p>
        </p:txBody>
      </p:sp>
      <p:sp>
        <p:nvSpPr>
          <p:cNvPr id="60" name="Pravokutnik 59"/>
          <p:cNvSpPr/>
          <p:nvPr/>
        </p:nvSpPr>
        <p:spPr>
          <a:xfrm>
            <a:off x="168660" y="2728372"/>
            <a:ext cx="2255564" cy="69523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r>
              <a:rPr lang="hr-HR" i="1" dirty="0" smtClean="0"/>
              <a:t>Pronađite </a:t>
            </a:r>
            <a:r>
              <a:rPr lang="hr-HR" i="1" dirty="0"/>
              <a:t>u atlasu: </a:t>
            </a:r>
            <a:r>
              <a:rPr lang="hr-HR" dirty="0" err="1" smtClean="0"/>
              <a:t>Bitoraj</a:t>
            </a:r>
            <a:r>
              <a:rPr lang="hr-HR" dirty="0" smtClean="0"/>
              <a:t>, </a:t>
            </a:r>
            <a:r>
              <a:rPr lang="hr-HR" dirty="0" err="1" smtClean="0"/>
              <a:t>Rilić</a:t>
            </a:r>
            <a:endParaRPr lang="hr-HR" dirty="0"/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5379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6" grpId="0" animBg="1"/>
      <p:bldP spid="58" grpId="0" animBg="1"/>
      <p:bldP spid="58" grpId="1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Obalni reljef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457200" y="1419622"/>
            <a:ext cx="3278507" cy="3823269"/>
          </a:xfrm>
        </p:spPr>
        <p:txBody>
          <a:bodyPr>
            <a:normAutofit fontScale="62500" lnSpcReduction="20000"/>
          </a:bodyPr>
          <a:lstStyle/>
          <a:p>
            <a:r>
              <a:rPr lang="hr-HR" dirty="0"/>
              <a:t>nastao transgresijom (podizanje razine mora i plavljenje kopna) nakon ledenog </a:t>
            </a:r>
            <a:r>
              <a:rPr lang="hr-HR" dirty="0" smtClean="0"/>
              <a:t>doba</a:t>
            </a:r>
          </a:p>
          <a:p>
            <a:r>
              <a:rPr lang="hr-HR" dirty="0"/>
              <a:t>kanali, morska vrata, prolazi, otoci paralelni s obalom (dalmatinski tip obale</a:t>
            </a:r>
            <a:r>
              <a:rPr lang="hr-HR" dirty="0" smtClean="0"/>
              <a:t>)</a:t>
            </a:r>
          </a:p>
          <a:p>
            <a:r>
              <a:rPr lang="hr-HR" dirty="0"/>
              <a:t>klifovi (strmci) djelovanjem abrazije i tektonikom (rasjedni strmac)</a:t>
            </a:r>
            <a:endParaRPr lang="hr-HR" dirty="0" smtClean="0"/>
          </a:p>
          <a:p>
            <a:r>
              <a:rPr lang="hr-HR" dirty="0" smtClean="0"/>
              <a:t>Manji reljefni oblici nastali mlatom valova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/>
          <a:srcRect l="12125" r="7075" b="5122"/>
          <a:stretch/>
        </p:blipFill>
        <p:spPr>
          <a:xfrm>
            <a:off x="3735707" y="2748424"/>
            <a:ext cx="2602957" cy="1961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6818" r="6819"/>
          <a:stretch/>
        </p:blipFill>
        <p:spPr bwMode="auto">
          <a:xfrm>
            <a:off x="6372200" y="2737586"/>
            <a:ext cx="2736304" cy="240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t="7512" b="5626"/>
          <a:stretch/>
        </p:blipFill>
        <p:spPr bwMode="auto">
          <a:xfrm>
            <a:off x="3735707" y="762167"/>
            <a:ext cx="5372797" cy="19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429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Ponavljanje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682752" cy="3456385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hr-HR" b="1" dirty="0"/>
              <a:t>Napišite</a:t>
            </a:r>
            <a:r>
              <a:rPr lang="hr-HR" dirty="0"/>
              <a:t> na odgovarajuće mjesto na karti naziv polja u kršu: </a:t>
            </a:r>
            <a:r>
              <a:rPr lang="hr-HR" dirty="0" smtClean="0"/>
              <a:t>Sinjsko</a:t>
            </a:r>
            <a:r>
              <a:rPr lang="hr-HR" dirty="0"/>
              <a:t>, Imotsko, Vrgoračko, Čepić polje</a:t>
            </a:r>
          </a:p>
          <a:p>
            <a:pPr lvl="0"/>
            <a:r>
              <a:rPr lang="hr-HR" b="1" dirty="0" smtClean="0"/>
              <a:t>Imenujte</a:t>
            </a:r>
            <a:r>
              <a:rPr lang="hr-HR" dirty="0" smtClean="0"/>
              <a:t> </a:t>
            </a:r>
            <a:r>
              <a:rPr lang="hr-HR" dirty="0"/>
              <a:t>i </a:t>
            </a:r>
            <a:r>
              <a:rPr lang="hr-HR" b="1" dirty="0"/>
              <a:t>podebljajte</a:t>
            </a:r>
            <a:r>
              <a:rPr lang="hr-HR" dirty="0"/>
              <a:t> veće rijeke koje teku poljima i napišite naziv.</a:t>
            </a:r>
          </a:p>
          <a:p>
            <a:pPr lvl="0"/>
            <a:r>
              <a:rPr lang="hr-HR" dirty="0"/>
              <a:t>Brojevima </a:t>
            </a:r>
            <a:r>
              <a:rPr lang="hr-HR" b="1" dirty="0"/>
              <a:t>označite</a:t>
            </a:r>
            <a:r>
              <a:rPr lang="hr-HR" dirty="0"/>
              <a:t> krške zaravni. 1-porječje Krke i </a:t>
            </a:r>
            <a:r>
              <a:rPr lang="hr-HR" dirty="0" err="1"/>
              <a:t>Čikole</a:t>
            </a:r>
            <a:r>
              <a:rPr lang="hr-HR" dirty="0"/>
              <a:t>; 2-porječje Cetine 3-JZ Istra</a:t>
            </a:r>
          </a:p>
          <a:p>
            <a:pPr lvl="0"/>
            <a:r>
              <a:rPr lang="hr-HR" dirty="0"/>
              <a:t>Slovima </a:t>
            </a:r>
            <a:r>
              <a:rPr lang="hr-HR" b="1" dirty="0"/>
              <a:t>označite</a:t>
            </a:r>
            <a:r>
              <a:rPr lang="hr-HR" dirty="0"/>
              <a:t> </a:t>
            </a:r>
            <a:r>
              <a:rPr lang="hr-HR" dirty="0" err="1"/>
              <a:t>flišna</a:t>
            </a:r>
            <a:r>
              <a:rPr lang="hr-HR" dirty="0"/>
              <a:t> pobrđa i udoline: I - unutrašnjost Istre, R-Ravni kotari, K-Konavle, D-Krk, B-Brač, P-Pag, R-Rab</a:t>
            </a:r>
          </a:p>
          <a:p>
            <a:pPr lvl="0"/>
            <a:r>
              <a:rPr lang="hr-HR" dirty="0"/>
              <a:t>Žuto </a:t>
            </a:r>
            <a:r>
              <a:rPr lang="hr-HR" b="1" dirty="0"/>
              <a:t>obojite</a:t>
            </a:r>
            <a:r>
              <a:rPr lang="hr-HR" dirty="0"/>
              <a:t> </a:t>
            </a:r>
            <a:r>
              <a:rPr lang="hr-HR" dirty="0" err="1"/>
              <a:t>sredogorja</a:t>
            </a:r>
            <a:r>
              <a:rPr lang="hr-HR" dirty="0"/>
              <a:t>: Kozjak, Bukovica, </a:t>
            </a:r>
            <a:r>
              <a:rPr lang="hr-HR" dirty="0" err="1"/>
              <a:t>Moseć</a:t>
            </a:r>
            <a:r>
              <a:rPr lang="hr-HR" dirty="0"/>
              <a:t>, Mosor i napišite naziv.</a:t>
            </a:r>
          </a:p>
          <a:p>
            <a:pPr lvl="0"/>
            <a:r>
              <a:rPr lang="hr-HR" b="1" dirty="0"/>
              <a:t>Smeđe</a:t>
            </a:r>
            <a:r>
              <a:rPr lang="hr-HR" dirty="0"/>
              <a:t> obojite i slovima označite planine Primorske </a:t>
            </a:r>
            <a:r>
              <a:rPr lang="hr-HR" dirty="0" smtClean="0"/>
              <a:t>Hrvatske</a:t>
            </a:r>
            <a:r>
              <a:rPr lang="hr-HR" dirty="0"/>
              <a:t>: Ć-Ćićarija, U-Učka, </a:t>
            </a:r>
            <a:r>
              <a:rPr lang="hr-HR" dirty="0" smtClean="0"/>
              <a:t>D-Dinara</a:t>
            </a:r>
            <a:r>
              <a:rPr lang="hr-HR" dirty="0"/>
              <a:t>, K- Kamešnica, P-</a:t>
            </a:r>
            <a:r>
              <a:rPr lang="hr-HR" dirty="0" err="1"/>
              <a:t>Promina</a:t>
            </a:r>
            <a:r>
              <a:rPr lang="hr-HR" dirty="0"/>
              <a:t>, S-Svilaja, B-Biokovo, S-Sniježnica</a:t>
            </a:r>
          </a:p>
          <a:p>
            <a:pPr lvl="0"/>
            <a:r>
              <a:rPr lang="hr-HR" dirty="0"/>
              <a:t>Trokutićem </a:t>
            </a:r>
            <a:r>
              <a:rPr lang="hr-HR" b="1" dirty="0"/>
              <a:t>označite</a:t>
            </a:r>
            <a:r>
              <a:rPr lang="hr-HR" dirty="0"/>
              <a:t> najviši vrh Hrvatske i napišite naziv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25" name="Slika 2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6603" y="771550"/>
            <a:ext cx="4760699" cy="4248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32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822071"/>
            <a:ext cx="8229600" cy="40134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1800" i="1" dirty="0"/>
              <a:t>Lipa si </a:t>
            </a:r>
            <a:r>
              <a:rPr lang="hr-HR" sz="1800" i="1" dirty="0" err="1"/>
              <a:t>zemjo</a:t>
            </a:r>
            <a:r>
              <a:rPr lang="hr-HR" sz="1800" i="1" dirty="0"/>
              <a:t> moja</a:t>
            </a:r>
            <a:br>
              <a:rPr lang="hr-HR" sz="1800" i="1" dirty="0"/>
            </a:br>
            <a:r>
              <a:rPr lang="hr-HR" sz="1800" i="1" dirty="0"/>
              <a:t>ma za me </a:t>
            </a:r>
            <a:r>
              <a:rPr lang="hr-HR" sz="1800" i="1" dirty="0" err="1"/>
              <a:t>kruva</a:t>
            </a:r>
            <a:r>
              <a:rPr lang="hr-HR" sz="1800" i="1" dirty="0"/>
              <a:t> </a:t>
            </a:r>
            <a:r>
              <a:rPr lang="hr-HR" sz="1800" i="1" dirty="0" err="1"/>
              <a:t>nimaš</a:t>
            </a:r>
            <a:r>
              <a:rPr lang="hr-HR" sz="1800" i="1" dirty="0"/>
              <a:t/>
            </a:r>
            <a:br>
              <a:rPr lang="hr-HR" sz="1800" i="1" dirty="0"/>
            </a:br>
            <a:r>
              <a:rPr lang="hr-HR" sz="1800" i="1" dirty="0"/>
              <a:t>doli za </a:t>
            </a:r>
            <a:r>
              <a:rPr lang="hr-HR" sz="1800" i="1" dirty="0" err="1"/>
              <a:t>mulon</a:t>
            </a:r>
            <a:r>
              <a:rPr lang="hr-HR" sz="1800" i="1" dirty="0"/>
              <a:t> je leut</a:t>
            </a:r>
            <a:br>
              <a:rPr lang="hr-HR" sz="1800" i="1" dirty="0"/>
            </a:br>
            <a:r>
              <a:rPr lang="hr-HR" sz="1800" i="1" dirty="0"/>
              <a:t>već </a:t>
            </a:r>
            <a:r>
              <a:rPr lang="hr-HR" sz="1800" i="1" dirty="0" err="1"/>
              <a:t>jidra</a:t>
            </a:r>
            <a:r>
              <a:rPr lang="hr-HR" sz="1800" i="1" dirty="0"/>
              <a:t> diže…</a:t>
            </a:r>
            <a:br>
              <a:rPr lang="hr-HR" sz="1800" i="1" dirty="0"/>
            </a:br>
            <a:r>
              <a:rPr lang="hr-HR" sz="1800" i="1" dirty="0" smtClean="0"/>
              <a:t/>
            </a:r>
            <a:br>
              <a:rPr lang="hr-HR" sz="1800" i="1" dirty="0" smtClean="0"/>
            </a:br>
            <a:r>
              <a:rPr lang="hr-HR" sz="1800" i="1" dirty="0" smtClean="0"/>
              <a:t>Zato </a:t>
            </a:r>
            <a:r>
              <a:rPr lang="hr-HR" sz="1800" i="1" dirty="0"/>
              <a:t>mi </a:t>
            </a:r>
            <a:r>
              <a:rPr lang="hr-HR" sz="1800" i="1" dirty="0" err="1"/>
              <a:t>vaja</a:t>
            </a:r>
            <a:r>
              <a:rPr lang="hr-HR" sz="1800" i="1" dirty="0"/>
              <a:t> </a:t>
            </a:r>
            <a:r>
              <a:rPr lang="hr-HR" sz="1800" i="1" dirty="0" err="1"/>
              <a:t>partit</a:t>
            </a:r>
            <a:r>
              <a:rPr lang="hr-HR" sz="1800" i="1" dirty="0"/>
              <a:t/>
            </a:r>
            <a:br>
              <a:rPr lang="hr-HR" sz="1800" i="1" dirty="0"/>
            </a:br>
            <a:r>
              <a:rPr lang="hr-HR" sz="1800" i="1" dirty="0"/>
              <a:t>di nikog svoga </a:t>
            </a:r>
            <a:r>
              <a:rPr lang="hr-HR" sz="1800" i="1" dirty="0" err="1"/>
              <a:t>niman</a:t>
            </a:r>
            <a:r>
              <a:rPr lang="hr-HR" sz="1800" i="1" dirty="0"/>
              <a:t/>
            </a:r>
            <a:br>
              <a:rPr lang="hr-HR" sz="1800" i="1" dirty="0"/>
            </a:br>
            <a:r>
              <a:rPr lang="hr-HR" sz="1800" i="1" dirty="0"/>
              <a:t>ostavit vesla na žalu</a:t>
            </a:r>
            <a:br>
              <a:rPr lang="hr-HR" sz="1800" i="1" dirty="0"/>
            </a:br>
            <a:r>
              <a:rPr lang="hr-HR" sz="1800" i="1" dirty="0"/>
              <a:t>i prazne </a:t>
            </a:r>
            <a:r>
              <a:rPr lang="hr-HR" sz="1800" i="1" dirty="0" err="1"/>
              <a:t>mriže</a:t>
            </a:r>
            <a:r>
              <a:rPr lang="hr-HR" sz="1800" i="1" dirty="0"/>
              <a:t>…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/>
          <a:srcRect r="1423"/>
          <a:stretch/>
        </p:blipFill>
        <p:spPr>
          <a:xfrm>
            <a:off x="6529011" y="2599475"/>
            <a:ext cx="2394807" cy="2250490"/>
          </a:xfrm>
          <a:prstGeom prst="rect">
            <a:avLst/>
          </a:prstGeom>
        </p:spPr>
      </p:pic>
      <p:pic>
        <p:nvPicPr>
          <p:cNvPr id="1026" name="Picture 2" descr="Fotografija Svjetlane ViÅ¡niÄ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18326"/>
            <a:ext cx="3408313" cy="1917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grafija Svjetlane ViÅ¡niÄ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998"/>
          <a:stretch/>
        </p:blipFill>
        <p:spPr bwMode="auto">
          <a:xfrm>
            <a:off x="6529011" y="822071"/>
            <a:ext cx="2394807" cy="1749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:\My Documents_Jasna\My Pictures_dio\Vrsi, Zadar, Vir, 2008. dio prvi\IMG_8812.jpg"/>
          <p:cNvPicPr>
            <a:picLocks noChangeAspect="1" noChangeArrowheads="1"/>
          </p:cNvPicPr>
          <p:nvPr/>
        </p:nvPicPr>
        <p:blipFill rotWithShape="1">
          <a:blip r:embed="rId6" cstate="print">
            <a:lum contrast="20000"/>
          </a:blip>
          <a:srcRect t="20572"/>
          <a:stretch/>
        </p:blipFill>
        <p:spPr bwMode="auto">
          <a:xfrm>
            <a:off x="3047514" y="822071"/>
            <a:ext cx="3420631" cy="203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820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2800" dirty="0" smtClean="0"/>
              <a:t>Primorska Hrvatska</a:t>
            </a:r>
            <a:endParaRPr lang="hr-HR" sz="2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3018302" cy="3456385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/>
              <a:t>Ulančane planine odvojene zavalama, pobrđima i zaravnima, klancima i naplavnim ravnicama</a:t>
            </a:r>
          </a:p>
          <a:p>
            <a:r>
              <a:rPr lang="hr-HR" dirty="0" smtClean="0"/>
              <a:t>Razvedena obala </a:t>
            </a:r>
          </a:p>
          <a:p>
            <a:r>
              <a:rPr lang="hr-HR" dirty="0" smtClean="0"/>
              <a:t>Otoci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369" y="2859782"/>
            <a:ext cx="3077145" cy="220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9497" y="2859782"/>
            <a:ext cx="2186901" cy="221871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/>
          <a:srcRect t="2961" b="14626"/>
          <a:stretch/>
        </p:blipFill>
        <p:spPr>
          <a:xfrm>
            <a:off x="3640628" y="784250"/>
            <a:ext cx="5345068" cy="2003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51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Primorska Hrvatska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563637"/>
            <a:ext cx="2890664" cy="3240361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prevladavaju karbonatne stijene (vapnenci i dolomiti) koje su  topive u </a:t>
            </a:r>
            <a:r>
              <a:rPr lang="hr-HR" dirty="0" smtClean="0"/>
              <a:t>vodi</a:t>
            </a:r>
          </a:p>
          <a:p>
            <a:r>
              <a:rPr lang="hr-HR" dirty="0" smtClean="0"/>
              <a:t>otapanjem </a:t>
            </a:r>
            <a:r>
              <a:rPr lang="hr-HR" dirty="0"/>
              <a:t>se izlučuje kalcijev karbonat i stvaraju se krški oblici </a:t>
            </a:r>
            <a:r>
              <a:rPr lang="hr-HR" dirty="0" smtClean="0"/>
              <a:t>reljefa</a:t>
            </a:r>
          </a:p>
          <a:p>
            <a:r>
              <a:rPr lang="hr-HR" i="1" dirty="0" smtClean="0"/>
              <a:t>Goli krš</a:t>
            </a:r>
            <a:endParaRPr lang="hr-HR" i="1" dirty="0"/>
          </a:p>
        </p:txBody>
      </p:sp>
      <p:pic>
        <p:nvPicPr>
          <p:cNvPr id="4" name="Picture 10" descr="H:\My Documents_Jasna\My Pictures_dio\Vrsi, Zadar, Vir, 2008. dio prvi\IMG_8826.jpg"/>
          <p:cNvPicPr>
            <a:picLocks noChangeAspect="1" noChangeArrowheads="1"/>
          </p:cNvPicPr>
          <p:nvPr/>
        </p:nvPicPr>
        <p:blipFill rotWithShape="1">
          <a:blip r:embed="rId3" cstate="print">
            <a:lum contrast="40000"/>
          </a:blip>
          <a:srcRect t="22278"/>
          <a:stretch/>
        </p:blipFill>
        <p:spPr bwMode="auto">
          <a:xfrm>
            <a:off x="5955569" y="892001"/>
            <a:ext cx="3000364" cy="1748965"/>
          </a:xfrm>
          <a:prstGeom prst="rect">
            <a:avLst/>
          </a:prstGeom>
          <a:noFill/>
        </p:spPr>
      </p:pic>
      <p:pic>
        <p:nvPicPr>
          <p:cNvPr id="2050" name="Picture 2" descr="Fotografija Svjetlane ViÅ¡niÄ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565" y="3435846"/>
            <a:ext cx="2400201" cy="2400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ja Svjetlane ViÅ¡niÄ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1563637"/>
            <a:ext cx="1026114" cy="13681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tografija Svjetlane ViÅ¡niÄ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33" y="2715766"/>
            <a:ext cx="2999383" cy="22495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grafija Svjetlane ViÅ¡niÄ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4781" y="-524594"/>
            <a:ext cx="3303292" cy="5872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otografija Svjetlane ViÅ¡niÄ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1410287"/>
            <a:ext cx="2469757" cy="3293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trelica dolje 9"/>
          <p:cNvSpPr/>
          <p:nvPr/>
        </p:nvSpPr>
        <p:spPr>
          <a:xfrm rot="4955695">
            <a:off x="7628948" y="1550699"/>
            <a:ext cx="504056" cy="79208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2612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71550"/>
            <a:ext cx="3250704" cy="1152128"/>
          </a:xfrm>
        </p:spPr>
        <p:txBody>
          <a:bodyPr>
            <a:normAutofit/>
          </a:bodyPr>
          <a:lstStyle/>
          <a:p>
            <a:pPr algn="l"/>
            <a:r>
              <a:rPr lang="hr-HR" sz="3100" b="1" dirty="0" smtClean="0"/>
              <a:t>Ravničarski oblici reljefa: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851670"/>
            <a:ext cx="3106688" cy="3363838"/>
          </a:xfrm>
        </p:spPr>
        <p:txBody>
          <a:bodyPr>
            <a:normAutofit fontScale="70000" lnSpcReduction="20000"/>
          </a:bodyPr>
          <a:lstStyle/>
          <a:p>
            <a:r>
              <a:rPr lang="hr-HR" b="1" dirty="0"/>
              <a:t>Polja u </a:t>
            </a:r>
            <a:r>
              <a:rPr lang="hr-HR" b="1" dirty="0" smtClean="0"/>
              <a:t>kršu</a:t>
            </a:r>
            <a:endParaRPr lang="hr-HR" dirty="0" smtClean="0"/>
          </a:p>
          <a:p>
            <a:r>
              <a:rPr lang="hr-HR" dirty="0" smtClean="0"/>
              <a:t>Sinjsko</a:t>
            </a:r>
          </a:p>
          <a:p>
            <a:r>
              <a:rPr lang="hr-HR" dirty="0" smtClean="0"/>
              <a:t>Imotsko</a:t>
            </a:r>
          </a:p>
          <a:p>
            <a:r>
              <a:rPr lang="hr-HR" dirty="0" smtClean="0"/>
              <a:t>Vrgoračko</a:t>
            </a:r>
          </a:p>
          <a:p>
            <a:r>
              <a:rPr lang="hr-HR" dirty="0"/>
              <a:t>Č</a:t>
            </a:r>
            <a:r>
              <a:rPr lang="hr-HR" dirty="0" smtClean="0"/>
              <a:t>epić polje</a:t>
            </a:r>
          </a:p>
          <a:p>
            <a:r>
              <a:rPr lang="hr-HR" dirty="0"/>
              <a:t>poplave; plodna crvenica; poljoprivreda; rubovi polja naseljeni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3440" y="2784953"/>
            <a:ext cx="5187236" cy="200453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29" b="5343"/>
          <a:stretch/>
        </p:blipFill>
        <p:spPr>
          <a:xfrm>
            <a:off x="3753440" y="771550"/>
            <a:ext cx="5187236" cy="2232248"/>
          </a:xfrm>
          <a:prstGeom prst="rect">
            <a:avLst/>
          </a:prstGeom>
        </p:spPr>
      </p:pic>
      <p:sp>
        <p:nvSpPr>
          <p:cNvPr id="9" name="Strelica dolje 8"/>
          <p:cNvSpPr/>
          <p:nvPr/>
        </p:nvSpPr>
        <p:spPr>
          <a:xfrm rot="4955695">
            <a:off x="5177243" y="2306784"/>
            <a:ext cx="504056" cy="792088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 rot="21222006">
            <a:off x="3742269" y="1545222"/>
            <a:ext cx="4320480" cy="864096"/>
          </a:xfrm>
          <a:prstGeom prst="ellipse">
            <a:avLst/>
          </a:prstGeom>
          <a:noFill/>
          <a:ln w="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45579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728232"/>
            <a:ext cx="7955384" cy="441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 rot="680896">
            <a:off x="6108165" y="2659971"/>
            <a:ext cx="544238" cy="29798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16"/>
          <p:cNvSpPr/>
          <p:nvPr/>
        </p:nvSpPr>
        <p:spPr>
          <a:xfrm rot="1561198">
            <a:off x="5341945" y="2531264"/>
            <a:ext cx="544238" cy="297989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Oval 20"/>
          <p:cNvSpPr/>
          <p:nvPr/>
        </p:nvSpPr>
        <p:spPr>
          <a:xfrm rot="1561198">
            <a:off x="4835825" y="2564067"/>
            <a:ext cx="544238" cy="173407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22"/>
          <p:cNvSpPr/>
          <p:nvPr/>
        </p:nvSpPr>
        <p:spPr>
          <a:xfrm rot="801358">
            <a:off x="6448336" y="2960720"/>
            <a:ext cx="544238" cy="198932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t="23494" r="2066" b="65663"/>
          <a:stretch>
            <a:fillRect/>
          </a:stretch>
        </p:blipFill>
        <p:spPr bwMode="auto">
          <a:xfrm>
            <a:off x="107504" y="4658774"/>
            <a:ext cx="871543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t="54217" b="34939"/>
          <a:stretch>
            <a:fillRect/>
          </a:stretch>
        </p:blipFill>
        <p:spPr bwMode="auto">
          <a:xfrm>
            <a:off x="107503" y="4614136"/>
            <a:ext cx="889931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t="75904" b="13252"/>
          <a:stretch>
            <a:fillRect/>
          </a:stretch>
        </p:blipFill>
        <p:spPr bwMode="auto">
          <a:xfrm>
            <a:off x="107504" y="4645558"/>
            <a:ext cx="889931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t="86748" b="2409"/>
          <a:stretch>
            <a:fillRect/>
          </a:stretch>
        </p:blipFill>
        <p:spPr bwMode="auto">
          <a:xfrm>
            <a:off x="107504" y="4658258"/>
            <a:ext cx="8899317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807" r="1263" b="85964"/>
          <a:stretch/>
        </p:blipFill>
        <p:spPr bwMode="auto">
          <a:xfrm>
            <a:off x="107504" y="4227934"/>
            <a:ext cx="8786874" cy="48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Pravokutnik 20"/>
          <p:cNvSpPr/>
          <p:nvPr/>
        </p:nvSpPr>
        <p:spPr>
          <a:xfrm>
            <a:off x="118839" y="3219822"/>
            <a:ext cx="3113579" cy="85152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 smtClean="0"/>
          </a:p>
          <a:p>
            <a:pPr algn="ctr"/>
            <a:endParaRPr lang="hr-HR" dirty="0"/>
          </a:p>
          <a:p>
            <a:pPr algn="ctr"/>
            <a:r>
              <a:rPr lang="hr-HR" i="1" dirty="0" smtClean="0"/>
              <a:t>Pronađite </a:t>
            </a:r>
            <a:r>
              <a:rPr lang="hr-HR" i="1" dirty="0"/>
              <a:t>u atlasu: </a:t>
            </a:r>
            <a:r>
              <a:rPr lang="hr-HR" dirty="0"/>
              <a:t>Č</a:t>
            </a:r>
            <a:r>
              <a:rPr lang="hr-HR" dirty="0" smtClean="0"/>
              <a:t>epić polje, Grobničko polje, Kninsko polje, Kosovo polje</a:t>
            </a:r>
          </a:p>
          <a:p>
            <a:pPr algn="ctr"/>
            <a:endParaRPr lang="hr-HR" dirty="0"/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60270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923678"/>
            <a:ext cx="2728732" cy="2880320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Krške zaravni</a:t>
            </a:r>
          </a:p>
          <a:p>
            <a:r>
              <a:rPr lang="hr-HR" dirty="0"/>
              <a:t>porječje </a:t>
            </a:r>
            <a:r>
              <a:rPr lang="hr-HR" dirty="0" smtClean="0"/>
              <a:t>Krke</a:t>
            </a:r>
          </a:p>
          <a:p>
            <a:r>
              <a:rPr lang="hr-HR" dirty="0" smtClean="0"/>
              <a:t>Cetine</a:t>
            </a:r>
          </a:p>
          <a:p>
            <a:r>
              <a:rPr lang="hr-HR" dirty="0" smtClean="0"/>
              <a:t>JZ Istra </a:t>
            </a:r>
          </a:p>
          <a:p>
            <a:r>
              <a:rPr lang="hr-HR" dirty="0" smtClean="0"/>
              <a:t>procesi </a:t>
            </a:r>
            <a:r>
              <a:rPr lang="hr-HR" dirty="0"/>
              <a:t>erozije, otapanja</a:t>
            </a:r>
            <a:endParaRPr lang="hr-HR" sz="2600" i="1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457200" y="771550"/>
            <a:ext cx="325070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100" b="1" dirty="0" smtClean="0"/>
              <a:t>Ravničarski oblici reljefa:</a:t>
            </a:r>
            <a:endParaRPr lang="hr-H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8718" y="745379"/>
            <a:ext cx="3107972" cy="22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Svjetlana\Documents\školska knjiga\ppt predlosci i slike\originali\095_00001577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1383348"/>
            <a:ext cx="2646380" cy="3266300"/>
          </a:xfrm>
          <a:prstGeom prst="rect">
            <a:avLst/>
          </a:prstGeom>
          <a:noFill/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8"/>
          <a:stretch/>
        </p:blipFill>
        <p:spPr>
          <a:xfrm>
            <a:off x="6012160" y="3016498"/>
            <a:ext cx="3062436" cy="2066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48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786352"/>
            <a:ext cx="7776864" cy="431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4427129" y="2297072"/>
            <a:ext cx="714380" cy="500066"/>
          </a:xfrm>
          <a:prstGeom prst="roundRect">
            <a:avLst/>
          </a:prstGeom>
          <a:solidFill>
            <a:schemeClr val="accent6">
              <a:lumMod val="75000"/>
              <a:alpha val="73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 smtClean="0"/>
              <a:t>Porječje Krke s Čikolom</a:t>
            </a:r>
            <a:endParaRPr lang="hr-HR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5141509" y="2486062"/>
            <a:ext cx="714380" cy="500066"/>
          </a:xfrm>
          <a:prstGeom prst="roundRect">
            <a:avLst/>
          </a:prstGeom>
          <a:solidFill>
            <a:schemeClr val="accent6">
              <a:lumMod val="75000"/>
              <a:alpha val="73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100" dirty="0" smtClean="0"/>
              <a:t>Porječje Cetine</a:t>
            </a:r>
            <a:endParaRPr lang="hr-HR" sz="1100" dirty="0"/>
          </a:p>
        </p:txBody>
      </p:sp>
      <p:sp>
        <p:nvSpPr>
          <p:cNvPr id="7" name="Rounded Rectangle 6"/>
          <p:cNvSpPr/>
          <p:nvPr/>
        </p:nvSpPr>
        <p:spPr>
          <a:xfrm>
            <a:off x="1119813" y="1797006"/>
            <a:ext cx="928694" cy="500066"/>
          </a:xfrm>
          <a:prstGeom prst="roundRect">
            <a:avLst/>
          </a:prstGeom>
          <a:solidFill>
            <a:schemeClr val="accent6">
              <a:lumMod val="75000"/>
              <a:alpha val="73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r>
              <a:rPr lang="hr-HR" sz="1100" dirty="0" smtClean="0"/>
              <a:t>Jugozapadna Istra</a:t>
            </a:r>
            <a:endParaRPr lang="hr-HR" sz="1100" dirty="0"/>
          </a:p>
        </p:txBody>
      </p:sp>
    </p:spTree>
    <p:extLst>
      <p:ext uri="{BB962C8B-B14F-4D97-AF65-F5344CB8AC3E}">
        <p14:creationId xmlns="" xmlns:p14="http://schemas.microsoft.com/office/powerpoint/2010/main" val="40304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199" y="1923678"/>
            <a:ext cx="3059479" cy="3312368"/>
          </a:xfrm>
        </p:spPr>
        <p:txBody>
          <a:bodyPr>
            <a:normAutofit fontScale="77500" lnSpcReduction="20000"/>
          </a:bodyPr>
          <a:lstStyle/>
          <a:p>
            <a:r>
              <a:rPr lang="hr-HR" b="1" dirty="0" err="1"/>
              <a:t>Flišna</a:t>
            </a:r>
            <a:r>
              <a:rPr lang="hr-HR" b="1" dirty="0"/>
              <a:t> pobrđa i </a:t>
            </a:r>
            <a:r>
              <a:rPr lang="hr-HR" b="1" dirty="0" smtClean="0"/>
              <a:t>udoline</a:t>
            </a:r>
          </a:p>
          <a:p>
            <a:r>
              <a:rPr lang="hr-HR" sz="2800" dirty="0"/>
              <a:t>unutrašnjost Istre,  Ravni kotari, Konavle, Krk, Brač, Pag, </a:t>
            </a:r>
            <a:r>
              <a:rPr lang="hr-HR" sz="2800" dirty="0" smtClean="0"/>
              <a:t>Rab</a:t>
            </a:r>
          </a:p>
          <a:p>
            <a:r>
              <a:rPr lang="hr-HR" sz="2800" b="1" dirty="0" err="1" smtClean="0"/>
              <a:t>fliš</a:t>
            </a:r>
            <a:r>
              <a:rPr lang="hr-HR" sz="2800" dirty="0" smtClean="0"/>
              <a:t> </a:t>
            </a:r>
            <a:r>
              <a:rPr lang="hr-HR" sz="2800" dirty="0"/>
              <a:t>je </a:t>
            </a:r>
            <a:r>
              <a:rPr lang="hr-HR" sz="2800" dirty="0" smtClean="0"/>
              <a:t>               </a:t>
            </a:r>
            <a:r>
              <a:rPr lang="hr-HR" sz="2800" dirty="0"/>
              <a:t>nepropusna stijena,  važna obradiva </a:t>
            </a:r>
            <a:r>
              <a:rPr lang="hr-HR" sz="2800" dirty="0" smtClean="0"/>
              <a:t>površina </a:t>
            </a:r>
            <a:r>
              <a:rPr lang="hr-HR" sz="2800" dirty="0" smtClean="0">
                <a:sym typeface="Wingdings" panose="05000000000000000000" pitchFamily="2" charset="2"/>
              </a:rPr>
              <a:t> riječno-</a:t>
            </a:r>
            <a:r>
              <a:rPr lang="hr-HR" sz="2800" dirty="0" err="1" smtClean="0">
                <a:sym typeface="Wingdings" panose="05000000000000000000" pitchFamily="2" charset="2"/>
              </a:rPr>
              <a:t>padinski</a:t>
            </a:r>
            <a:r>
              <a:rPr lang="hr-HR" sz="2800" dirty="0" smtClean="0">
                <a:sym typeface="Wingdings" panose="05000000000000000000" pitchFamily="2" charset="2"/>
              </a:rPr>
              <a:t> reljef</a:t>
            </a:r>
            <a:endParaRPr lang="hr-HR" sz="2600" b="1" i="1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457200" y="771550"/>
            <a:ext cx="325070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3100" b="1" dirty="0" smtClean="0"/>
              <a:t>Ravničarski oblici reljefa:</a:t>
            </a:r>
            <a:endParaRPr lang="hr-HR" dirty="0"/>
          </a:p>
        </p:txBody>
      </p:sp>
      <p:pic>
        <p:nvPicPr>
          <p:cNvPr id="8" name="Picture 3" descr="D:\My Pictures\stare fotke\Brač - 20.-25.5. 2008\IMG_6802.jpg"/>
          <p:cNvPicPr>
            <a:picLocks noChangeAspect="1" noChangeArrowheads="1"/>
          </p:cNvPicPr>
          <p:nvPr/>
        </p:nvPicPr>
        <p:blipFill>
          <a:blip r:embed="rId3" cstate="print"/>
          <a:srcRect t="35417" r="29687"/>
          <a:stretch>
            <a:fillRect/>
          </a:stretch>
        </p:blipFill>
        <p:spPr bwMode="auto">
          <a:xfrm>
            <a:off x="6012160" y="2931790"/>
            <a:ext cx="3046364" cy="2098605"/>
          </a:xfrm>
          <a:prstGeom prst="rect">
            <a:avLst/>
          </a:prstGeom>
          <a:noFill/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/>
          <a:srcRect t="7333"/>
          <a:stretch/>
        </p:blipFill>
        <p:spPr>
          <a:xfrm>
            <a:off x="3516678" y="771550"/>
            <a:ext cx="5550873" cy="230425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16678" y="3075806"/>
            <a:ext cx="2486455" cy="19572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04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 w="0" cmpd="sng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605</Words>
  <Application>Microsoft Office PowerPoint</Application>
  <PresentationFormat>On-screen Show (16:9)</PresentationFormat>
  <Paragraphs>106</Paragraphs>
  <Slides>15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Reljefna obilježja Primorske Hrvatske </vt:lpstr>
      <vt:lpstr>Slide 2</vt:lpstr>
      <vt:lpstr>Primorska Hrvatska</vt:lpstr>
      <vt:lpstr>Primorska Hrvatska</vt:lpstr>
      <vt:lpstr>Ravničarski oblici reljefa:</vt:lpstr>
      <vt:lpstr>Slide 6</vt:lpstr>
      <vt:lpstr>Slide 7</vt:lpstr>
      <vt:lpstr>Slide 8</vt:lpstr>
      <vt:lpstr>Slide 9</vt:lpstr>
      <vt:lpstr>Slide 10</vt:lpstr>
      <vt:lpstr>Slide 11</vt:lpstr>
      <vt:lpstr>Planinski reljef</vt:lpstr>
      <vt:lpstr>Slide 13</vt:lpstr>
      <vt:lpstr>Obalni reljef</vt:lpstr>
      <vt:lpstr>Ponavljanje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jloncar</dc:creator>
  <cp:lastModifiedBy>sbp</cp:lastModifiedBy>
  <cp:revision>41</cp:revision>
  <dcterms:created xsi:type="dcterms:W3CDTF">2019-03-27T12:00:31Z</dcterms:created>
  <dcterms:modified xsi:type="dcterms:W3CDTF">2019-05-30T06:47:05Z</dcterms:modified>
</cp:coreProperties>
</file>